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sldIdLst>
    <p:sldId id="263" r:id="rId2"/>
    <p:sldId id="257" r:id="rId3"/>
    <p:sldId id="256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0426-48CC-46EF-81BB-2088FFEC70A5}" type="datetimeFigureOut">
              <a:rPr lang="th-TH" smtClean="0"/>
              <a:t>07/08/63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CEFF-F6F9-40C4-B9C2-26FE2CB35F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4562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0426-48CC-46EF-81BB-2088FFEC70A5}" type="datetimeFigureOut">
              <a:rPr lang="th-TH" smtClean="0"/>
              <a:t>07/08/63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CEFF-F6F9-40C4-B9C2-26FE2CB35F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898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0426-48CC-46EF-81BB-2088FFEC70A5}" type="datetimeFigureOut">
              <a:rPr lang="th-TH" smtClean="0"/>
              <a:t>07/08/63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CEFF-F6F9-40C4-B9C2-26FE2CB35F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254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0426-48CC-46EF-81BB-2088FFEC70A5}" type="datetimeFigureOut">
              <a:rPr lang="th-TH" smtClean="0"/>
              <a:t>07/08/63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CEFF-F6F9-40C4-B9C2-26FE2CB35F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969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0426-48CC-46EF-81BB-2088FFEC70A5}" type="datetimeFigureOut">
              <a:rPr lang="th-TH" smtClean="0"/>
              <a:t>07/08/63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CEFF-F6F9-40C4-B9C2-26FE2CB35F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136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0426-48CC-46EF-81BB-2088FFEC70A5}" type="datetimeFigureOut">
              <a:rPr lang="th-TH" smtClean="0"/>
              <a:t>07/08/63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CEFF-F6F9-40C4-B9C2-26FE2CB35F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771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0426-48CC-46EF-81BB-2088FFEC70A5}" type="datetimeFigureOut">
              <a:rPr lang="th-TH" smtClean="0"/>
              <a:t>07/08/63</a:t>
            </a:fld>
            <a:endParaRPr lang="th-TH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CEFF-F6F9-40C4-B9C2-26FE2CB35F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304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0426-48CC-46EF-81BB-2088FFEC70A5}" type="datetimeFigureOut">
              <a:rPr lang="th-TH" smtClean="0"/>
              <a:t>07/08/63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CEFF-F6F9-40C4-B9C2-26FE2CB35F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877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0426-48CC-46EF-81BB-2088FFEC70A5}" type="datetimeFigureOut">
              <a:rPr lang="th-TH" smtClean="0"/>
              <a:t>07/08/63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CEFF-F6F9-40C4-B9C2-26FE2CB35F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925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0426-48CC-46EF-81BB-2088FFEC70A5}" type="datetimeFigureOut">
              <a:rPr lang="th-TH" smtClean="0"/>
              <a:t>07/08/63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CEFF-F6F9-40C4-B9C2-26FE2CB35F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789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0426-48CC-46EF-81BB-2088FFEC70A5}" type="datetimeFigureOut">
              <a:rPr lang="th-TH" smtClean="0"/>
              <a:t>07/08/63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CEFF-F6F9-40C4-B9C2-26FE2CB35F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020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5F0426-48CC-46EF-81BB-2088FFEC70A5}" type="datetimeFigureOut">
              <a:rPr lang="th-TH" smtClean="0"/>
              <a:t>07/08/63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56BACEFF-F6F9-40C4-B9C2-26FE2CB35F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992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F4E6490-DAC4-440E-959A-E88D884571E2}"/>
              </a:ext>
            </a:extLst>
          </p:cNvPr>
          <p:cNvSpPr txBox="1"/>
          <p:nvPr/>
        </p:nvSpPr>
        <p:spPr>
          <a:xfrm>
            <a:off x="3048000" y="450532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r>
              <a:rPr lang="th-TH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การทำ</a:t>
            </a:r>
            <a:r>
              <a:rPr lang="th-TH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สัญญาของผู้ผ่านการคัดเลือก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เข้าเป็นนักเรียนจ่าทหารเรือ แบบออนไลน์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E67CE71-17C7-41DA-8046-49C88F74D5EE}"/>
              </a:ext>
            </a:extLst>
          </p:cNvPr>
          <p:cNvSpPr txBox="1"/>
          <p:nvPr/>
        </p:nvSpPr>
        <p:spPr>
          <a:xfrm>
            <a:off x="3048000" y="378553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3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โครงการพัฒนาระบบราชการ 4.0</a:t>
            </a:r>
            <a:r>
              <a:rPr lang="th-TH" sz="1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</a:t>
            </a:r>
            <a:r>
              <a:rPr lang="th-TH" sz="3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ของ ยศ.</a:t>
            </a:r>
            <a:r>
              <a:rPr lang="th-TH" sz="3200" b="1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32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EBD872B-B4D0-4D53-B42B-6C070DCAA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570383"/>
            <a:ext cx="5238750" cy="294679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03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4">
            <a:extLst>
              <a:ext uri="{FF2B5EF4-FFF2-40B4-BE49-F238E27FC236}">
                <a16:creationId xmlns:a16="http://schemas.microsoft.com/office/drawing/2014/main" id="{DBEC63BE-69C6-4352-AE23-D983CB0623B1}"/>
              </a:ext>
            </a:extLst>
          </p:cNvPr>
          <p:cNvSpPr txBox="1">
            <a:spLocks/>
          </p:cNvSpPr>
          <p:nvPr/>
        </p:nvSpPr>
        <p:spPr>
          <a:xfrm>
            <a:off x="133350" y="1216886"/>
            <a:ext cx="11925300" cy="22652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4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การรายงานตัวของผู้สอบผ่านการคัดเลือกเข้าเป็นนักเรียนจ่าทหารเรือในปีที่ผ่านมาผู้สมัคร ผู้ปกครอง และผู้ค้ำประกันจะต้องเดินทางไปรายงานตัวเพื่อทำสัญญาด้วยตนเองเท่านั้น ที่กรมยุทธศึกษาทหารเรืออำเภอพุทธมณฑล จังหวัดนครปฐม ตามวัน - เวลา และตามพรรค –เหล่าที่กำหนดไว้ในประกาศผลการสอบรอบสอง</a:t>
            </a:r>
            <a:r>
              <a:rPr lang="th-TH" sz="2400" spc="-7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เมื่อผู้สมัคร ผู้ปกครองและผู้ค้ำประกัน ลงลายมือชื่อในสัญญาเรียบร้อยแล้ว ถือว่าผู้สมัครมีสถานภาพเป็นนักเรียนจ่าทหารเรือ</a:t>
            </a:r>
            <a:r>
              <a:rPr lang="th-TH" sz="24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หากลาออกก่อนกำหนดหรือพ้นจากฐานะนักเรียน จะด้วยเหตุใดก็ตามจะต้องถูกเรียกเงินชดใช้ตามที่ระบุไว้ในสัญญาในฐานะนักเรียนจ่าทหารเรือ สำหรับผู้ไม่มารายงานตัวจะถือว่าเป็นผู้สละสิทธิ์และถูกตัดสิทธิ์ในการเข้ารับการศึกษา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th-TH" dirty="0"/>
          </a:p>
        </p:txBody>
      </p: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68C5CDBD-C33C-4EBF-8722-19F15F30A62F}"/>
              </a:ext>
            </a:extLst>
          </p:cNvPr>
          <p:cNvGrpSpPr/>
          <p:nvPr/>
        </p:nvGrpSpPr>
        <p:grpSpPr>
          <a:xfrm>
            <a:off x="1283179" y="3730125"/>
            <a:ext cx="9046953" cy="991636"/>
            <a:chOff x="386032" y="3838354"/>
            <a:chExt cx="9046953" cy="991636"/>
          </a:xfrm>
        </p:grpSpPr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DD763921-F6FC-44D7-9446-0F3DDAE6E163}"/>
                </a:ext>
              </a:extLst>
            </p:cNvPr>
            <p:cNvSpPr txBox="1"/>
            <p:nvPr/>
          </p:nvSpPr>
          <p:spPr>
            <a:xfrm>
              <a:off x="390347" y="3838354"/>
              <a:ext cx="1268083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h-TH" dirty="0" err="1"/>
                <a:t>การทำ</a:t>
              </a:r>
              <a:r>
                <a:rPr lang="th-TH" dirty="0"/>
                <a:t>สัญญาปกติ</a:t>
              </a:r>
            </a:p>
          </p:txBody>
        </p:sp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411C3248-A161-49E1-827F-6A621B1E11CE}"/>
                </a:ext>
              </a:extLst>
            </p:cNvPr>
            <p:cNvSpPr txBox="1"/>
            <p:nvPr/>
          </p:nvSpPr>
          <p:spPr>
            <a:xfrm>
              <a:off x="1324156" y="4295954"/>
              <a:ext cx="832448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/>
                <a:t>นักเรียน  </a:t>
              </a:r>
            </a:p>
          </p:txBody>
        </p:sp>
        <p:sp>
          <p:nvSpPr>
            <p:cNvPr id="10" name="ลูกศร: ขวา 9">
              <a:extLst>
                <a:ext uri="{FF2B5EF4-FFF2-40B4-BE49-F238E27FC236}">
                  <a16:creationId xmlns:a16="http://schemas.microsoft.com/office/drawing/2014/main" id="{2163A623-56EB-43BD-A603-1A4299A52255}"/>
                </a:ext>
              </a:extLst>
            </p:cNvPr>
            <p:cNvSpPr/>
            <p:nvPr/>
          </p:nvSpPr>
          <p:spPr>
            <a:xfrm>
              <a:off x="3381555" y="4131250"/>
              <a:ext cx="3821502" cy="6987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เดินทางมาทำสัญญาด้วยตนเอง</a:t>
              </a: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AD3E6242-B7E1-4E6E-BAF5-7F02D4F2B8B3}"/>
                </a:ext>
              </a:extLst>
            </p:cNvPr>
            <p:cNvSpPr txBox="1"/>
            <p:nvPr/>
          </p:nvSpPr>
          <p:spPr>
            <a:xfrm>
              <a:off x="7423030" y="4295954"/>
              <a:ext cx="2009955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/>
                <a:t>เจ้าหน้าที่ทำสัญญา ณ ยศ.</a:t>
              </a:r>
              <a:r>
                <a:rPr lang="th-TH" dirty="0" err="1"/>
                <a:t>ทร</a:t>
              </a:r>
              <a:r>
                <a:rPr lang="th-TH" dirty="0"/>
                <a:t>.</a:t>
              </a:r>
            </a:p>
          </p:txBody>
        </p:sp>
        <p:sp>
          <p:nvSpPr>
            <p:cNvPr id="14" name="กล่องข้อความ 13">
              <a:extLst>
                <a:ext uri="{FF2B5EF4-FFF2-40B4-BE49-F238E27FC236}">
                  <a16:creationId xmlns:a16="http://schemas.microsoft.com/office/drawing/2014/main" id="{62EFE010-6851-4F4D-B53B-16C50E1B74CD}"/>
                </a:ext>
              </a:extLst>
            </p:cNvPr>
            <p:cNvSpPr txBox="1"/>
            <p:nvPr/>
          </p:nvSpPr>
          <p:spPr>
            <a:xfrm>
              <a:off x="386032" y="4295954"/>
              <a:ext cx="860486" cy="369332"/>
            </a:xfrm>
            <a:prstGeom prst="rect">
              <a:avLst/>
            </a:prstGeom>
            <a:solidFill>
              <a:srgbClr val="FF66C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h-TH" dirty="0"/>
                <a:t>ผู้ปกครอง</a:t>
              </a:r>
            </a:p>
          </p:txBody>
        </p:sp>
        <p:sp>
          <p:nvSpPr>
            <p:cNvPr id="16" name="กล่องข้อความ 15">
              <a:extLst>
                <a:ext uri="{FF2B5EF4-FFF2-40B4-BE49-F238E27FC236}">
                  <a16:creationId xmlns:a16="http://schemas.microsoft.com/office/drawing/2014/main" id="{BC581BC2-FDAA-4790-9105-1CBB355C752B}"/>
                </a:ext>
              </a:extLst>
            </p:cNvPr>
            <p:cNvSpPr txBox="1"/>
            <p:nvPr/>
          </p:nvSpPr>
          <p:spPr>
            <a:xfrm>
              <a:off x="2234242" y="4295954"/>
              <a:ext cx="866955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r>
                <a:rPr lang="th-TH" dirty="0"/>
                <a:t>ผู้ค้ำประกัน</a:t>
              </a:r>
            </a:p>
          </p:txBody>
        </p: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FEA6F337-5CAD-4A30-96B5-5AFC2562FBBD}"/>
              </a:ext>
            </a:extLst>
          </p:cNvPr>
          <p:cNvGrpSpPr/>
          <p:nvPr/>
        </p:nvGrpSpPr>
        <p:grpSpPr>
          <a:xfrm>
            <a:off x="1283178" y="4898298"/>
            <a:ext cx="9046954" cy="999765"/>
            <a:chOff x="386031" y="3830225"/>
            <a:chExt cx="9046954" cy="999765"/>
          </a:xfrm>
        </p:grpSpPr>
        <p:sp>
          <p:nvSpPr>
            <p:cNvPr id="19" name="กล่องข้อความ 18">
              <a:extLst>
                <a:ext uri="{FF2B5EF4-FFF2-40B4-BE49-F238E27FC236}">
                  <a16:creationId xmlns:a16="http://schemas.microsoft.com/office/drawing/2014/main" id="{EB471447-C22B-488D-9BCB-EC1E86A58B49}"/>
                </a:ext>
              </a:extLst>
            </p:cNvPr>
            <p:cNvSpPr txBox="1"/>
            <p:nvPr/>
          </p:nvSpPr>
          <p:spPr>
            <a:xfrm>
              <a:off x="386031" y="3830225"/>
              <a:ext cx="1268083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h-TH" dirty="0" err="1"/>
                <a:t>การทำ</a:t>
              </a:r>
              <a:r>
                <a:rPr lang="th-TH" dirty="0"/>
                <a:t>สัญญาปี ๖๓</a:t>
              </a:r>
            </a:p>
          </p:txBody>
        </p:sp>
        <p:sp>
          <p:nvSpPr>
            <p:cNvPr id="20" name="กล่องข้อความ 19">
              <a:extLst>
                <a:ext uri="{FF2B5EF4-FFF2-40B4-BE49-F238E27FC236}">
                  <a16:creationId xmlns:a16="http://schemas.microsoft.com/office/drawing/2014/main" id="{29FE3DD0-A298-4B80-B9D3-ED4FADE5F873}"/>
                </a:ext>
              </a:extLst>
            </p:cNvPr>
            <p:cNvSpPr txBox="1"/>
            <p:nvPr/>
          </p:nvSpPr>
          <p:spPr>
            <a:xfrm>
              <a:off x="1324156" y="4295954"/>
              <a:ext cx="832448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/>
                <a:t>นักเรียน  </a:t>
              </a:r>
            </a:p>
          </p:txBody>
        </p:sp>
        <p:sp>
          <p:nvSpPr>
            <p:cNvPr id="21" name="ลูกศร: ขวา 20">
              <a:extLst>
                <a:ext uri="{FF2B5EF4-FFF2-40B4-BE49-F238E27FC236}">
                  <a16:creationId xmlns:a16="http://schemas.microsoft.com/office/drawing/2014/main" id="{6EE5F141-B4F0-4533-931C-C780D5A522BF}"/>
                </a:ext>
              </a:extLst>
            </p:cNvPr>
            <p:cNvSpPr/>
            <p:nvPr/>
          </p:nvSpPr>
          <p:spPr>
            <a:xfrm>
              <a:off x="3381555" y="4131250"/>
              <a:ext cx="3821502" cy="6987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i="1" dirty="0">
                  <a:solidFill>
                    <a:srgbClr val="FF0000"/>
                  </a:solidFill>
                </a:rPr>
                <a:t>ไม่ต้อง</a:t>
              </a:r>
              <a:r>
                <a:rPr lang="th-TH" dirty="0"/>
                <a:t>เดินทางมาทำสัญญาด้วยตนเอง</a:t>
              </a:r>
            </a:p>
          </p:txBody>
        </p:sp>
        <p:sp>
          <p:nvSpPr>
            <p:cNvPr id="22" name="กล่องข้อความ 21">
              <a:extLst>
                <a:ext uri="{FF2B5EF4-FFF2-40B4-BE49-F238E27FC236}">
                  <a16:creationId xmlns:a16="http://schemas.microsoft.com/office/drawing/2014/main" id="{B4BC4B77-30E9-4F0F-BC00-13C574800195}"/>
                </a:ext>
              </a:extLst>
            </p:cNvPr>
            <p:cNvSpPr txBox="1"/>
            <p:nvPr/>
          </p:nvSpPr>
          <p:spPr>
            <a:xfrm>
              <a:off x="7423030" y="4295954"/>
              <a:ext cx="2009955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dirty="0"/>
                <a:t>เจ้าหน้าที่ทำสัญญา ณ ยศ.</a:t>
              </a:r>
              <a:r>
                <a:rPr lang="th-TH" dirty="0" err="1"/>
                <a:t>ทร</a:t>
              </a:r>
              <a:r>
                <a:rPr lang="th-TH" dirty="0"/>
                <a:t>.</a:t>
              </a:r>
            </a:p>
          </p:txBody>
        </p:sp>
        <p:sp>
          <p:nvSpPr>
            <p:cNvPr id="23" name="กล่องข้อความ 22">
              <a:extLst>
                <a:ext uri="{FF2B5EF4-FFF2-40B4-BE49-F238E27FC236}">
                  <a16:creationId xmlns:a16="http://schemas.microsoft.com/office/drawing/2014/main" id="{53C02B3D-87C9-41EF-88EE-B884EA3A3793}"/>
                </a:ext>
              </a:extLst>
            </p:cNvPr>
            <p:cNvSpPr txBox="1"/>
            <p:nvPr/>
          </p:nvSpPr>
          <p:spPr>
            <a:xfrm>
              <a:off x="386032" y="4295954"/>
              <a:ext cx="860486" cy="369332"/>
            </a:xfrm>
            <a:prstGeom prst="rect">
              <a:avLst/>
            </a:prstGeom>
            <a:solidFill>
              <a:srgbClr val="FF66CC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h-TH" dirty="0"/>
                <a:t>ผู้ปกครอง</a:t>
              </a:r>
            </a:p>
          </p:txBody>
        </p:sp>
        <p:sp>
          <p:nvSpPr>
            <p:cNvPr id="24" name="กล่องข้อความ 23">
              <a:extLst>
                <a:ext uri="{FF2B5EF4-FFF2-40B4-BE49-F238E27FC236}">
                  <a16:creationId xmlns:a16="http://schemas.microsoft.com/office/drawing/2014/main" id="{A2DBE2EF-4B42-48BA-BFED-50C4E6D7A494}"/>
                </a:ext>
              </a:extLst>
            </p:cNvPr>
            <p:cNvSpPr txBox="1"/>
            <p:nvPr/>
          </p:nvSpPr>
          <p:spPr>
            <a:xfrm>
              <a:off x="2234242" y="4295954"/>
              <a:ext cx="866955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r>
                <a:rPr lang="th-TH" dirty="0"/>
                <a:t>ผู้ค้ำประกัน</a:t>
              </a:r>
            </a:p>
          </p:txBody>
        </p:sp>
      </p:grpSp>
      <p:sp>
        <p:nvSpPr>
          <p:cNvPr id="25" name="เครื่องหมายคูณ 24">
            <a:extLst>
              <a:ext uri="{FF2B5EF4-FFF2-40B4-BE49-F238E27FC236}">
                <a16:creationId xmlns:a16="http://schemas.microsoft.com/office/drawing/2014/main" id="{572B0BC1-FB08-4B51-9744-4428735CD81C}"/>
              </a:ext>
            </a:extLst>
          </p:cNvPr>
          <p:cNvSpPr/>
          <p:nvPr/>
        </p:nvSpPr>
        <p:spPr>
          <a:xfrm>
            <a:off x="4976454" y="3648906"/>
            <a:ext cx="1809389" cy="135283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1FD8F49B-0F6E-45E5-8B8C-9235B73E7CC8}"/>
              </a:ext>
            </a:extLst>
          </p:cNvPr>
          <p:cNvGrpSpPr/>
          <p:nvPr/>
        </p:nvGrpSpPr>
        <p:grpSpPr>
          <a:xfrm>
            <a:off x="5569160" y="5680548"/>
            <a:ext cx="1053680" cy="667747"/>
            <a:chOff x="5223295" y="5560526"/>
            <a:chExt cx="1053680" cy="667747"/>
          </a:xfrm>
        </p:grpSpPr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id="{F39A556C-54CA-485C-BA62-B63FDE17FE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2883" y="5560526"/>
              <a:ext cx="894092" cy="667747"/>
            </a:xfrm>
            <a:prstGeom prst="line">
              <a:avLst/>
            </a:prstGeom>
            <a:ln w="2540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id="{75AABB23-5635-4B63-A747-1C2CF7C199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23295" y="5782809"/>
              <a:ext cx="311989" cy="445464"/>
            </a:xfrm>
            <a:prstGeom prst="line">
              <a:avLst/>
            </a:prstGeom>
            <a:ln w="2540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96C201FA-2310-4861-AB6D-5B7DFE76B364}"/>
              </a:ext>
            </a:extLst>
          </p:cNvPr>
          <p:cNvSpPr txBox="1"/>
          <p:nvPr/>
        </p:nvSpPr>
        <p:spPr>
          <a:xfrm>
            <a:off x="2143664" y="352425"/>
            <a:ext cx="1004833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การรายงานตัวเพื่อทำสัญญาเข้าเป็นนักเรียนจ่าทหารเรือ</a:t>
            </a:r>
          </a:p>
        </p:txBody>
      </p:sp>
    </p:spTree>
    <p:extLst>
      <p:ext uri="{BB962C8B-B14F-4D97-AF65-F5344CB8AC3E}">
        <p14:creationId xmlns:p14="http://schemas.microsoft.com/office/powerpoint/2010/main" val="266591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4DC121ED-456A-491C-BB63-80528AAA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44" y="0"/>
            <a:ext cx="2866519" cy="386887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หลักการและเหตุผล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27FBA62-BAEE-4A0B-827B-B0F58D716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8836" y="611210"/>
            <a:ext cx="7728777" cy="32576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thaiDist"/>
            <a:r>
              <a:rPr lang="th-TH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 การแพร่ระบาดของเชื้อไวรัสโค</a:t>
            </a:r>
            <a:r>
              <a:rPr lang="th-TH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</a:t>
            </a:r>
            <a:r>
              <a:rPr lang="th-TH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น่า ประกอบกับการประกาศใช้ พ.ร.ก.ฉุกเฉิน ที่ไม่อนุญาตให้มีการออกนอกพื้นที่ตามแต่ละจังหวัด ทำให้ผู้สมัครที่ได้รับการคัดเลือกเข้าเป็น นรจ. ตลอดจนผู้ปกครอง และผู้ค้ำประกันซึ่งอยู่ตามจังหวัด</a:t>
            </a:r>
            <a:r>
              <a:rPr lang="th-TH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ต่างๆ</a:t>
            </a:r>
            <a:r>
              <a:rPr lang="th-TH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ไม่สามารถเดินทางมาที่ ยศ.</a:t>
            </a:r>
            <a:r>
              <a:rPr lang="th-TH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ทร</a:t>
            </a:r>
            <a:r>
              <a:rPr lang="th-TH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.ได้ ซึ่งสถานการณ์ดังกล่าวมีผลอย่างยิ่งต่อ</a:t>
            </a:r>
            <a:r>
              <a:rPr lang="th-TH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สัญญานักเรียนจ่าทหารเรือ ยศ.</a:t>
            </a:r>
            <a:r>
              <a:rPr lang="th-TH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ทร</a:t>
            </a:r>
            <a:r>
              <a:rPr lang="th-TH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.จึงนำมาตรการ</a:t>
            </a:r>
            <a:r>
              <a:rPr lang="th-TH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สัญญาออนไลน์ มาใช้เผชิญเหตุดังกล่าว เพื่อให้เกิดความสะดวกต่อทุกฝ่ายกล่าวคือ ประชาชนไม่ต้องเคลื่อนย้ายออกจากพื้นที่ของตนเอง โดยที่ไม่เสียสิทธิ์ใน</a:t>
            </a:r>
            <a:r>
              <a:rPr lang="th-TH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สัญญา ประเทศไทยไม่ต้องเผชิญต่อความเสียงการแพร่กระจายของไวรัสฯ และ กองทัพเรือ ยังคงได้รับกำลังพลนักเรียนตามกำหนดที่กำหนดในทุกปี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57C8D808-7255-45B3-94F1-CBB0F889B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3983173"/>
            <a:ext cx="10220325" cy="271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2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91BE437-30E6-45DE-AB2D-66E50F959739}"/>
              </a:ext>
            </a:extLst>
          </p:cNvPr>
          <p:cNvSpPr txBox="1"/>
          <p:nvPr/>
        </p:nvSpPr>
        <p:spPr>
          <a:xfrm>
            <a:off x="219075" y="1158091"/>
            <a:ext cx="6915150" cy="4001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การทำ</a:t>
            </a:r>
            <a:r>
              <a:rPr lang="th-T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สัญญาของผู้ผ่านการคัดเลือกเข้าเป็นนักเรียนจ่าทหารเรือนั้น เป็นขั้นตอนหนึ่งในกระบวนการรับสมัครบุคคลพลเรือนเข้าเป็นนักเรียนจ่าทหารเรือ หากไม่ดำเนินการให้เรียบร้อยนอกจากจะขัดต่อระเบียบ ยศ.</a:t>
            </a:r>
            <a:r>
              <a:rPr lang="th-TH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. ว่าด้วยการคัดเลือกบุคคลพลเรือนเข้าเป็น </a:t>
            </a:r>
            <a:r>
              <a:rPr lang="th-TH" sz="2000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นรจ. พ.ศ.๒๕๕๑</a:t>
            </a:r>
            <a:r>
              <a:rPr lang="th-T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แล้ว จะไม่สามารถส่งตัว</a:t>
            </a:r>
            <a:r>
              <a:rPr lang="th-TH" sz="2000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ผู้ที่ทำสัญญาเข้าเป็นนักเรียนจ่าใหม่ ให้ </a:t>
            </a:r>
            <a:r>
              <a:rPr lang="th-TH" sz="2000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รร</a:t>
            </a:r>
            <a:r>
              <a:rPr lang="th-TH" sz="2000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.ชุมพลฯ ยศ.</a:t>
            </a:r>
            <a:r>
              <a:rPr lang="th-TH" sz="2000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2000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. เพื่อดำเนินการฝึก</a:t>
            </a:r>
            <a:br>
              <a:rPr lang="th-TH" sz="2000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000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ภาคสาธารณศึกษาภายในเวลาที่ไว้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914400" algn="thaiDist">
              <a:spcAft>
                <a:spcPts val="0"/>
              </a:spcAft>
            </a:pPr>
            <a:r>
              <a:rPr lang="th-T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วิธีปฏิบัตินั้น </a:t>
            </a:r>
            <a:r>
              <a:rPr lang="th-TH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กศษ</a:t>
            </a:r>
            <a:r>
              <a:rPr lang="th-T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.บก.ยศ.</a:t>
            </a:r>
            <a:r>
              <a:rPr lang="th-TH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. จึงได้นำเทคโนโลยีมาประยุกต์ใช้ใน</a:t>
            </a:r>
            <a:r>
              <a:rPr lang="th-TH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การทำ</a:t>
            </a:r>
            <a:r>
              <a:rPr lang="th-T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สัญญานักเรียนจ่าทหารเรือ จนเกิดเป็นกระบวนการ</a:t>
            </a:r>
            <a:r>
              <a:rPr lang="th-TH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การทำ</a:t>
            </a:r>
            <a:r>
              <a:rPr lang="th-T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สัญญาของผู้ผ่านการคัดเลือกเข้าเป็นนักเรียนจ่าทหารเรือ แบบออนไลน์ขึ้นโดยจะเป็นการทำสัญญาผ่านแอปพลิ</a:t>
            </a:r>
            <a:r>
              <a:rPr lang="th-TH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เค</a:t>
            </a:r>
            <a:r>
              <a:rPr lang="th-T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ชันไลน์ การส่งเอกสารหลักฐานทางอีเมล และการโอนเงินค่าทำสัญญาผ่านมือถือ ทั้งนี้ เพื่อเป็นการลดเดินทางของผู้สมัคร ผู้ปกครอง และผู้ค้ำประกัน รวมทั้งยังเป็นการประหยัดค่าใช้จ่าย และตอบสนองนโยบายของรัฐบาลในช่วงสถานการณ์การแพร่ระบาดของโรคโควิค-19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indent="457200">
              <a:spcAft>
                <a:spcPts val="0"/>
              </a:spcAft>
            </a:pPr>
            <a:r>
              <a:rPr lang="th-T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</a:p>
          <a:p>
            <a:pPr marL="457200" indent="457200"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0BDB834C-78DA-45FE-BC65-125D13B3A0D8}"/>
              </a:ext>
            </a:extLst>
          </p:cNvPr>
          <p:cNvSpPr txBox="1"/>
          <p:nvPr/>
        </p:nvSpPr>
        <p:spPr>
          <a:xfrm>
            <a:off x="219075" y="476577"/>
            <a:ext cx="1156335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600"/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ลักษณะสำคัญของวิธีการ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74D739D-6D97-4113-A3AF-C4DBAE129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56" y="1158091"/>
            <a:ext cx="4763969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2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6B0B0C8-7071-40E4-816B-C441A0DB121A}"/>
              </a:ext>
            </a:extLst>
          </p:cNvPr>
          <p:cNvSpPr txBox="1"/>
          <p:nvPr/>
        </p:nvSpPr>
        <p:spPr>
          <a:xfrm>
            <a:off x="54726" y="845856"/>
            <a:ext cx="1019175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 indent="-400050" algn="thaiDi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th-TH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๑. เพื่อให้มั่นใจว่ามีแนวทางในการสร้างความสำเร็จให้กับเป้าหมายที่กำหนดไว้ได้ </a:t>
            </a:r>
            <a:endParaRPr lang="en-US" sz="20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lvl="1" indent="-400050" algn="thaiDi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th-TH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๒. เพื่อลดความขัดแย้งในการทำงานที่ต้องเกี่ยวข้องกับหลายหน่วยงาน</a:t>
            </a:r>
            <a:endParaRPr lang="en-US" sz="20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lvl="1" indent="-400050" algn="thaiDi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th-TH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๓. เพื่อใช้ในการมอบหมายงานให้กับผู้ปฏิบัติงานที่เกี่ยวข้องได้อย่างมีประสิทธิภาพ</a:t>
            </a:r>
            <a:endParaRPr lang="en-US" sz="20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  <a:p>
            <a:pPr lvl="1" indent="-400050" algn="thaiDist"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th-TH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๔. เพื่อให้แผนที่วางไว้มีความเป็นไปได้และใกล้เคียงกับการที่จะปฏิบัติจริงให้มากที่สุด</a:t>
            </a:r>
            <a:endParaRPr lang="en-US" sz="20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649FA661-2EFA-4360-89AC-6B7CA3DE13D1}"/>
              </a:ext>
            </a:extLst>
          </p:cNvPr>
          <p:cNvSpPr txBox="1"/>
          <p:nvPr/>
        </p:nvSpPr>
        <p:spPr>
          <a:xfrm>
            <a:off x="46189" y="308899"/>
            <a:ext cx="612933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685800">
              <a:spcAft>
                <a:spcPts val="0"/>
              </a:spcAft>
            </a:pPr>
            <a:r>
              <a:rPr lang="th-TH" sz="18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วัตถุประสงค์</a:t>
            </a:r>
            <a:endParaRPr lang="en-US" sz="18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DB2093B2-DECC-4A2A-B7F5-56237D757118}"/>
              </a:ext>
            </a:extLst>
          </p:cNvPr>
          <p:cNvSpPr txBox="1"/>
          <p:nvPr/>
        </p:nvSpPr>
        <p:spPr>
          <a:xfrm>
            <a:off x="8055637" y="4654951"/>
            <a:ext cx="4072572" cy="16619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0215" algn="thaiDist">
              <a:spcAft>
                <a:spcPts val="0"/>
              </a:spcAft>
              <a:tabLst>
                <a:tab pos="1200150" algn="l"/>
              </a:tabLst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0215" algn="thaiDist">
              <a:spcAft>
                <a:spcPts val="0"/>
              </a:spcAft>
              <a:tabLst>
                <a:tab pos="1200150" algn="l"/>
              </a:tabLst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สามารถทำสัญญาของผู้ผ่านการคัดเลือกเข้าเป็นนักเรียนจ่าทหารเรือได้อย่างเรียบร้อยตามกำหนดการเดิม และสามารถส่งตัวนักเรียนจ่าใหม่ให้ </a:t>
            </a:r>
            <a:r>
              <a:rPr lang="th-TH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รร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.ชุมพลฯ ยศ.</a:t>
            </a:r>
            <a:r>
              <a:rPr lang="th-TH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. ทันตามกรอบเวลา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1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71F116D8-28FB-4182-8209-87B4589AEC62}"/>
              </a:ext>
            </a:extLst>
          </p:cNvPr>
          <p:cNvSpPr txBox="1"/>
          <p:nvPr/>
        </p:nvSpPr>
        <p:spPr>
          <a:xfrm>
            <a:off x="8055637" y="4165485"/>
            <a:ext cx="407257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ตัวชี้วัด</a:t>
            </a:r>
            <a:endParaRPr lang="th-TH" b="1" dirty="0"/>
          </a:p>
        </p:txBody>
      </p: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33F629A4-F770-4055-B03C-41B8C4A22572}"/>
              </a:ext>
            </a:extLst>
          </p:cNvPr>
          <p:cNvGrpSpPr/>
          <p:nvPr/>
        </p:nvGrpSpPr>
        <p:grpSpPr>
          <a:xfrm>
            <a:off x="319087" y="2711616"/>
            <a:ext cx="6789888" cy="2323889"/>
            <a:chOff x="280987" y="2188741"/>
            <a:chExt cx="6789888" cy="2323889"/>
          </a:xfrm>
        </p:grpSpPr>
        <p:grpSp>
          <p:nvGrpSpPr>
            <p:cNvPr id="30" name="กลุ่ม 29">
              <a:extLst>
                <a:ext uri="{FF2B5EF4-FFF2-40B4-BE49-F238E27FC236}">
                  <a16:creationId xmlns:a16="http://schemas.microsoft.com/office/drawing/2014/main" id="{D86D2C6B-1766-43CF-B1B7-6E2779B360A6}"/>
                </a:ext>
              </a:extLst>
            </p:cNvPr>
            <p:cNvGrpSpPr/>
            <p:nvPr/>
          </p:nvGrpSpPr>
          <p:grpSpPr>
            <a:xfrm>
              <a:off x="280987" y="2188741"/>
              <a:ext cx="6789888" cy="2323889"/>
              <a:chOff x="877737" y="4098582"/>
              <a:chExt cx="6789888" cy="2323889"/>
            </a:xfrm>
          </p:grpSpPr>
          <p:grpSp>
            <p:nvGrpSpPr>
              <p:cNvPr id="8" name="กลุ่ม 7">
                <a:extLst>
                  <a:ext uri="{FF2B5EF4-FFF2-40B4-BE49-F238E27FC236}">
                    <a16:creationId xmlns:a16="http://schemas.microsoft.com/office/drawing/2014/main" id="{CD1FFE11-27EA-4EF1-B95E-BD85BE3FF9B7}"/>
                  </a:ext>
                </a:extLst>
              </p:cNvPr>
              <p:cNvGrpSpPr/>
              <p:nvPr/>
            </p:nvGrpSpPr>
            <p:grpSpPr>
              <a:xfrm>
                <a:off x="877737" y="4840553"/>
                <a:ext cx="4466590" cy="1581918"/>
                <a:chOff x="386032" y="4280394"/>
                <a:chExt cx="4466590" cy="1581918"/>
              </a:xfrm>
            </p:grpSpPr>
            <p:sp>
              <p:nvSpPr>
                <p:cNvPr id="10" name="กล่องข้อความ 9">
                  <a:extLst>
                    <a:ext uri="{FF2B5EF4-FFF2-40B4-BE49-F238E27FC236}">
                      <a16:creationId xmlns:a16="http://schemas.microsoft.com/office/drawing/2014/main" id="{FF43104A-57EE-4F9D-9A81-28D8176F0ABB}"/>
                    </a:ext>
                  </a:extLst>
                </p:cNvPr>
                <p:cNvSpPr txBox="1"/>
                <p:nvPr/>
              </p:nvSpPr>
              <p:spPr>
                <a:xfrm>
                  <a:off x="386032" y="4280394"/>
                  <a:ext cx="832448" cy="646331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dirty="0"/>
                    <a:t>นักเรียน</a:t>
                  </a:r>
                </a:p>
                <a:p>
                  <a:pPr algn="ctr"/>
                  <a:r>
                    <a:rPr lang="th-TH" dirty="0"/>
                    <a:t>ไม่เสียสิทธิ์  </a:t>
                  </a:r>
                </a:p>
              </p:txBody>
            </p:sp>
            <p:sp>
              <p:nvSpPr>
                <p:cNvPr id="12" name="กล่องข้อความ 11">
                  <a:extLst>
                    <a:ext uri="{FF2B5EF4-FFF2-40B4-BE49-F238E27FC236}">
                      <a16:creationId xmlns:a16="http://schemas.microsoft.com/office/drawing/2014/main" id="{41AFD8B3-4F94-4D74-9EDB-16BBBDBA1662}"/>
                    </a:ext>
                  </a:extLst>
                </p:cNvPr>
                <p:cNvSpPr txBox="1"/>
                <p:nvPr/>
              </p:nvSpPr>
              <p:spPr>
                <a:xfrm>
                  <a:off x="2983569" y="4280394"/>
                  <a:ext cx="1869053" cy="923330"/>
                </a:xfrm>
                <a:prstGeom prst="rect">
                  <a:avLst/>
                </a:prstGeom>
                <a:solidFill>
                  <a:srgbClr val="FFC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dirty="0"/>
                    <a:t>เจ้าหน้าที่ทำสัญญา</a:t>
                  </a:r>
                </a:p>
                <a:p>
                  <a:r>
                    <a:rPr lang="th-TH" dirty="0"/>
                    <a:t>ไม่เสี่ยงต่อโรค</a:t>
                  </a:r>
                </a:p>
                <a:p>
                  <a:r>
                    <a:rPr lang="th-TH" dirty="0"/>
                    <a:t>ปฏิบัติงานได้เต็มประสิทธิภาพ</a:t>
                  </a:r>
                </a:p>
              </p:txBody>
            </p:sp>
            <p:sp>
              <p:nvSpPr>
                <p:cNvPr id="13" name="กล่องข้อความ 12">
                  <a:extLst>
                    <a:ext uri="{FF2B5EF4-FFF2-40B4-BE49-F238E27FC236}">
                      <a16:creationId xmlns:a16="http://schemas.microsoft.com/office/drawing/2014/main" id="{0F4DF3BE-10CB-491B-8DA5-85D497FABC2A}"/>
                    </a:ext>
                  </a:extLst>
                </p:cNvPr>
                <p:cNvSpPr txBox="1"/>
                <p:nvPr/>
              </p:nvSpPr>
              <p:spPr>
                <a:xfrm>
                  <a:off x="1439530" y="4280394"/>
                  <a:ext cx="1322989" cy="369332"/>
                </a:xfrm>
                <a:prstGeom prst="rect">
                  <a:avLst/>
                </a:prstGeom>
                <a:solidFill>
                  <a:srgbClr val="FF66CC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th-TH" dirty="0"/>
                    <a:t>ผู้ปกครอง</a:t>
                  </a:r>
                </a:p>
              </p:txBody>
            </p:sp>
            <p:sp>
              <p:nvSpPr>
                <p:cNvPr id="14" name="กล่องข้อความ 13">
                  <a:extLst>
                    <a:ext uri="{FF2B5EF4-FFF2-40B4-BE49-F238E27FC236}">
                      <a16:creationId xmlns:a16="http://schemas.microsoft.com/office/drawing/2014/main" id="{F4195324-C6B6-453F-89E5-1B7AF0B9121D}"/>
                    </a:ext>
                  </a:extLst>
                </p:cNvPr>
                <p:cNvSpPr txBox="1"/>
                <p:nvPr/>
              </p:nvSpPr>
              <p:spPr>
                <a:xfrm>
                  <a:off x="1433062" y="4661983"/>
                  <a:ext cx="1329458" cy="120032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th-TH" dirty="0"/>
                    <a:t>ผู้ค้ำประกัน</a:t>
                  </a:r>
                </a:p>
                <a:p>
                  <a:r>
                    <a:rPr lang="th-TH" dirty="0"/>
                    <a:t>ไม่ต้องเดินทาง</a:t>
                  </a:r>
                  <a:br>
                    <a:rPr lang="th-TH" dirty="0"/>
                  </a:br>
                  <a:r>
                    <a:rPr lang="th-TH" dirty="0"/>
                    <a:t>ไม่เสียเวลา</a:t>
                  </a:r>
                  <a:br>
                    <a:rPr lang="th-TH" dirty="0"/>
                  </a:br>
                  <a:r>
                    <a:rPr lang="th-TH" dirty="0"/>
                    <a:t>ไม่เสี่ยงต่อโรค</a:t>
                  </a:r>
                </a:p>
              </p:txBody>
            </p:sp>
          </p:grpSp>
          <p:sp>
            <p:nvSpPr>
              <p:cNvPr id="16" name="กล่องข้อความ 15">
                <a:extLst>
                  <a:ext uri="{FF2B5EF4-FFF2-40B4-BE49-F238E27FC236}">
                    <a16:creationId xmlns:a16="http://schemas.microsoft.com/office/drawing/2014/main" id="{ADF327DB-9DD7-4010-AB08-B03593D227AA}"/>
                  </a:ext>
                </a:extLst>
              </p:cNvPr>
              <p:cNvSpPr txBox="1"/>
              <p:nvPr/>
            </p:nvSpPr>
            <p:spPr>
              <a:xfrm>
                <a:off x="5468153" y="4840553"/>
                <a:ext cx="2199472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dirty="0" err="1"/>
                  <a:t>ทร</a:t>
                </a:r>
                <a:r>
                  <a:rPr lang="th-TH" dirty="0"/>
                  <a:t>.ได้กำลังพลตามเวลาเป้าหมาย</a:t>
                </a:r>
              </a:p>
            </p:txBody>
          </p:sp>
          <p:sp>
            <p:nvSpPr>
              <p:cNvPr id="18" name="กล่องข้อความ 17">
                <a:extLst>
                  <a:ext uri="{FF2B5EF4-FFF2-40B4-BE49-F238E27FC236}">
                    <a16:creationId xmlns:a16="http://schemas.microsoft.com/office/drawing/2014/main" id="{70FFCE04-F5A7-4B58-84F4-C8FC5BD78CB1}"/>
                  </a:ext>
                </a:extLst>
              </p:cNvPr>
              <p:cNvSpPr txBox="1"/>
              <p:nvPr/>
            </p:nvSpPr>
            <p:spPr>
              <a:xfrm>
                <a:off x="5468153" y="5302218"/>
                <a:ext cx="2199472" cy="369332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dirty="0"/>
                  <a:t>ยศ.</a:t>
                </a:r>
                <a:r>
                  <a:rPr lang="th-TH" dirty="0" err="1"/>
                  <a:t>ทร</a:t>
                </a:r>
                <a:r>
                  <a:rPr lang="th-TH" dirty="0"/>
                  <a:t>.เผชิญเหตุได้ผลตามเป้าหมาย</a:t>
                </a:r>
              </a:p>
            </p:txBody>
          </p:sp>
          <p:grpSp>
            <p:nvGrpSpPr>
              <p:cNvPr id="21" name="กลุ่ม 20">
                <a:extLst>
                  <a:ext uri="{FF2B5EF4-FFF2-40B4-BE49-F238E27FC236}">
                    <a16:creationId xmlns:a16="http://schemas.microsoft.com/office/drawing/2014/main" id="{29CFFBE0-A1D5-43B6-A6E9-377E46A20EB2}"/>
                  </a:ext>
                </a:extLst>
              </p:cNvPr>
              <p:cNvGrpSpPr/>
              <p:nvPr/>
            </p:nvGrpSpPr>
            <p:grpSpPr>
              <a:xfrm>
                <a:off x="2455332" y="4098582"/>
                <a:ext cx="731133" cy="590790"/>
                <a:chOff x="5135636" y="5420851"/>
                <a:chExt cx="1049747" cy="916314"/>
              </a:xfrm>
            </p:grpSpPr>
            <p:cxnSp>
              <p:nvCxnSpPr>
                <p:cNvPr id="22" name="ตัวเชื่อมต่อตรง 21">
                  <a:extLst>
                    <a:ext uri="{FF2B5EF4-FFF2-40B4-BE49-F238E27FC236}">
                      <a16:creationId xmlns:a16="http://schemas.microsoft.com/office/drawing/2014/main" id="{127647F4-5B96-4CDE-BD8F-B850925EAB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19695" y="5420851"/>
                  <a:ext cx="765688" cy="916314"/>
                </a:xfrm>
                <a:prstGeom prst="line">
                  <a:avLst/>
                </a:prstGeom>
                <a:ln w="2540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ตัวเชื่อมต่อตรง 22">
                  <a:extLst>
                    <a:ext uri="{FF2B5EF4-FFF2-40B4-BE49-F238E27FC236}">
                      <a16:creationId xmlns:a16="http://schemas.microsoft.com/office/drawing/2014/main" id="{8B75B873-9D74-4434-B5D6-6A084FEAF3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135636" y="5777842"/>
                  <a:ext cx="436391" cy="441872"/>
                </a:xfrm>
                <a:prstGeom prst="line">
                  <a:avLst/>
                </a:prstGeom>
                <a:ln w="2540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" name="กลุ่ม 47">
              <a:extLst>
                <a:ext uri="{FF2B5EF4-FFF2-40B4-BE49-F238E27FC236}">
                  <a16:creationId xmlns:a16="http://schemas.microsoft.com/office/drawing/2014/main" id="{942C3BD1-4BD6-4FEC-B7F6-ADA20B03FA6E}"/>
                </a:ext>
              </a:extLst>
            </p:cNvPr>
            <p:cNvGrpSpPr/>
            <p:nvPr/>
          </p:nvGrpSpPr>
          <p:grpSpPr>
            <a:xfrm>
              <a:off x="374910" y="2188741"/>
              <a:ext cx="5900980" cy="618070"/>
              <a:chOff x="374910" y="2188741"/>
              <a:chExt cx="5900980" cy="618070"/>
            </a:xfrm>
          </p:grpSpPr>
          <p:cxnSp>
            <p:nvCxnSpPr>
              <p:cNvPr id="40" name="ตัวเชื่อมต่อตรง 39">
                <a:extLst>
                  <a:ext uri="{FF2B5EF4-FFF2-40B4-BE49-F238E27FC236}">
                    <a16:creationId xmlns:a16="http://schemas.microsoft.com/office/drawing/2014/main" id="{937C3DD8-9978-40F1-A56A-E8CDD7CEE0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753" y="2215234"/>
                <a:ext cx="533290" cy="590790"/>
              </a:xfrm>
              <a:prstGeom prst="line">
                <a:avLst/>
              </a:prstGeom>
              <a:ln w="2540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ตัวเชื่อมต่อตรง 40">
                <a:extLst>
                  <a:ext uri="{FF2B5EF4-FFF2-40B4-BE49-F238E27FC236}">
                    <a16:creationId xmlns:a16="http://schemas.microsoft.com/office/drawing/2014/main" id="{67BAF56A-11DA-4D9F-9194-026A830946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4910" y="2445403"/>
                <a:ext cx="303940" cy="284895"/>
              </a:xfrm>
              <a:prstGeom prst="line">
                <a:avLst/>
              </a:prstGeom>
              <a:ln w="2540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ตัวเชื่อมต่อตรง 41">
                <a:extLst>
                  <a:ext uri="{FF2B5EF4-FFF2-40B4-BE49-F238E27FC236}">
                    <a16:creationId xmlns:a16="http://schemas.microsoft.com/office/drawing/2014/main" id="{229F1617-8998-413A-BE9B-8A99C45027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3004" y="2216021"/>
                <a:ext cx="533290" cy="590790"/>
              </a:xfrm>
              <a:prstGeom prst="line">
                <a:avLst/>
              </a:prstGeom>
              <a:ln w="2540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ตัวเชื่อมต่อตรง 42">
                <a:extLst>
                  <a:ext uri="{FF2B5EF4-FFF2-40B4-BE49-F238E27FC236}">
                    <a16:creationId xmlns:a16="http://schemas.microsoft.com/office/drawing/2014/main" id="{BF833DB3-4AAE-405D-819B-4B823FD91E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55161" y="2446190"/>
                <a:ext cx="303940" cy="284895"/>
              </a:xfrm>
              <a:prstGeom prst="line">
                <a:avLst/>
              </a:prstGeom>
              <a:ln w="2540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ตัวเชื่อมต่อตรง 43">
                <a:extLst>
                  <a:ext uri="{FF2B5EF4-FFF2-40B4-BE49-F238E27FC236}">
                    <a16:creationId xmlns:a16="http://schemas.microsoft.com/office/drawing/2014/main" id="{802BE5A0-AF9A-487A-9D15-595EA2425D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2600" y="2188741"/>
                <a:ext cx="533290" cy="590790"/>
              </a:xfrm>
              <a:prstGeom prst="line">
                <a:avLst/>
              </a:prstGeom>
              <a:ln w="2540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ตัวเชื่อมต่อตรง 44">
                <a:extLst>
                  <a:ext uri="{FF2B5EF4-FFF2-40B4-BE49-F238E27FC236}">
                    <a16:creationId xmlns:a16="http://schemas.microsoft.com/office/drawing/2014/main" id="{C106B894-B2EF-4200-B17A-03497D6002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44757" y="2418910"/>
                <a:ext cx="303940" cy="284895"/>
              </a:xfrm>
              <a:prstGeom prst="line">
                <a:avLst/>
              </a:prstGeom>
              <a:ln w="2540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8F9D2C-5067-405B-91B5-A41B0A7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910" y="503921"/>
            <a:ext cx="3369640" cy="336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22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503164E8-FA7B-4C5F-84B0-5D217730B3FB}"/>
              </a:ext>
            </a:extLst>
          </p:cNvPr>
          <p:cNvGrpSpPr/>
          <p:nvPr/>
        </p:nvGrpSpPr>
        <p:grpSpPr>
          <a:xfrm>
            <a:off x="1647825" y="916632"/>
            <a:ext cx="8496299" cy="5446067"/>
            <a:chOff x="2219325" y="833119"/>
            <a:chExt cx="9382125" cy="5748655"/>
          </a:xfrm>
        </p:grpSpPr>
        <p:pic>
          <p:nvPicPr>
            <p:cNvPr id="2" name="รูปภาพ 1">
              <a:extLst>
                <a:ext uri="{FF2B5EF4-FFF2-40B4-BE49-F238E27FC236}">
                  <a16:creationId xmlns:a16="http://schemas.microsoft.com/office/drawing/2014/main" id="{C8BAD260-34B7-4436-B627-A33493BBBD1B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9325" y="833119"/>
              <a:ext cx="9382125" cy="5748655"/>
            </a:xfrm>
            <a:prstGeom prst="rect">
              <a:avLst/>
            </a:prstGeom>
          </p:spPr>
        </p:pic>
        <p:sp>
          <p:nvSpPr>
            <p:cNvPr id="3" name="กล่องข้อความ 2">
              <a:extLst>
                <a:ext uri="{FF2B5EF4-FFF2-40B4-BE49-F238E27FC236}">
                  <a16:creationId xmlns:a16="http://schemas.microsoft.com/office/drawing/2014/main" id="{35F70814-C7A1-4CA6-9F81-1EF570C9887A}"/>
                </a:ext>
              </a:extLst>
            </p:cNvPr>
            <p:cNvSpPr txBox="1"/>
            <p:nvPr/>
          </p:nvSpPr>
          <p:spPr>
            <a:xfrm>
              <a:off x="3533775" y="833119"/>
              <a:ext cx="7858125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/>
                <a:t>ขั้นตอนการเตรียมตัวก่อนทำสัญญาออนไลน์</a:t>
              </a:r>
            </a:p>
          </p:txBody>
        </p:sp>
      </p:grp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D95A0AC-70F7-491D-A503-72244A71A91C}"/>
              </a:ext>
            </a:extLst>
          </p:cNvPr>
          <p:cNvSpPr txBox="1"/>
          <p:nvPr/>
        </p:nvSpPr>
        <p:spPr>
          <a:xfrm>
            <a:off x="523874" y="104775"/>
            <a:ext cx="1012507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ขั้นตอนการปฏิบัติ แบ่งเป็น ๓ ส่วนคือ การเตรียมเอกสารก่อน</a:t>
            </a:r>
            <a:r>
              <a:rPr lang="th-TH" sz="2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สัญญา </a:t>
            </a:r>
            <a:r>
              <a:rPr lang="th-TH" sz="2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สัญญาออนไลน์ การแก้ไขเอกสาร</a:t>
            </a:r>
          </a:p>
        </p:txBody>
      </p:sp>
    </p:spTree>
    <p:extLst>
      <p:ext uri="{BB962C8B-B14F-4D97-AF65-F5344CB8AC3E}">
        <p14:creationId xmlns:p14="http://schemas.microsoft.com/office/powerpoint/2010/main" val="152146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6EEB5F43-EA7B-4712-AD13-9F68AE940667}"/>
              </a:ext>
            </a:extLst>
          </p:cNvPr>
          <p:cNvSpPr txBox="1"/>
          <p:nvPr/>
        </p:nvSpPr>
        <p:spPr>
          <a:xfrm>
            <a:off x="523874" y="1328518"/>
            <a:ext cx="4152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thaiDist">
              <a:spcAft>
                <a:spcPts val="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. ผู้ผ่านการคัดเลือกฯ ทักไลน์เจ้าหน้าที่ตามวันและเวลาที่กำหนด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A0F8057-A0DC-47CF-B97C-A07E40D6EBB3}"/>
              </a:ext>
            </a:extLst>
          </p:cNvPr>
          <p:cNvSpPr txBox="1"/>
          <p:nvPr/>
        </p:nvSpPr>
        <p:spPr>
          <a:xfrm>
            <a:off x="523874" y="467410"/>
            <a:ext cx="8524875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2000" b="1" spc="-4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ขั้นตอนการรายงานตัวและทำสัญญาของผู้ผ่านการคัดเลือกเข้าเป็นนักเรียนจ่าทหารเรือแบบออนไลน์ในวันทำสัญญา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983BAB0-5BA3-4E9E-BB5C-18715401A4ED}"/>
              </a:ext>
            </a:extLst>
          </p:cNvPr>
          <p:cNvSpPr txBox="1"/>
          <p:nvPr/>
        </p:nvSpPr>
        <p:spPr>
          <a:xfrm>
            <a:off x="119062" y="6381631"/>
            <a:ext cx="11953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thaiDist">
              <a:spcAft>
                <a:spcPts val="0"/>
              </a:spcAft>
            </a:pPr>
            <a:r>
              <a:rPr lang="th-TH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หมายเหตุ </a:t>
            </a:r>
            <a:r>
              <a:rPr lang="en-US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: </a:t>
            </a:r>
            <a:r>
              <a:rPr lang="th-TH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ก่อนวันทำสัญญาผู้ผ่านการคัดเลือกต้องส่งอีเมลที่มีสำเนาเอกสารและสัญญาที่กรอกข้อมูลครบถ้วนในส่วนที่แจ้งเข้าอีเมตาม พรรค –เหล่าของตนเอง เพื่อให้ จนท. ตรวจสอบ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24C7B9B-3D2D-4BA3-A3B1-462B5A48CF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9" y="1814577"/>
            <a:ext cx="1858010" cy="2822575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523A969-6566-4831-85EA-B1513813861E}"/>
              </a:ext>
            </a:extLst>
          </p:cNvPr>
          <p:cNvSpPr txBox="1"/>
          <p:nvPr/>
        </p:nvSpPr>
        <p:spPr>
          <a:xfrm>
            <a:off x="2933700" y="1859369"/>
            <a:ext cx="39909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thaiDist">
              <a:spcAft>
                <a:spcPts val="0"/>
              </a:spcAft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๒. เจ้าหน้าที่ตรวจสอบข้อมูลของผู้ผ่านการคัดเลือกเข้าเป็นนักเรียนจ่าทหารเรือในแชทไลน์ พร้อมกับตรวจสอบหนังสือสัญญาและหลักฐานประกอบการทำสัญญา ในกรณีที่ต้องการข้อมูลเพิ่มเติมหรือตรวจสอบความถูกต้อง เจ้าหน้าที่จะโทรศัพท์ประสานกับผู้ปกครองและผู้ค้ำประกันโดยตรงมีหลักฐานที่ต้องตรวจสอบ จำนวน ๙ รายการ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8AC795F3-14EE-44A9-83AC-77012F4248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3" y="4753879"/>
            <a:ext cx="2631306" cy="1614847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E39121BA-173F-40C6-BFB8-F70B0ACE911F}"/>
              </a:ext>
            </a:extLst>
          </p:cNvPr>
          <p:cNvSpPr txBox="1"/>
          <p:nvPr/>
        </p:nvSpPr>
        <p:spPr>
          <a:xfrm>
            <a:off x="7314564" y="1832975"/>
            <a:ext cx="48882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thaiDist">
              <a:spcAft>
                <a:spcPts val="0"/>
              </a:spcAft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๓. ในกรณีที่มีการแก้ไขหลักฐานประกอบการทำสัญญา หรือต้องการให้ส่งเอกสารเพิ่มเติม เจ้าหน้าที่จะแจ้งผู้ผ่านการคัดเลือกเข้าเป็นนักเรียนจ่าทหารเรือในแชทไลน์ ทั้งนี้เพื่อเป็นหลักฐานและสามารถตรวจสอบได้ กรณีที่ไม่มีการแก้ไขหรือต้องการข้อมูลใด ๆ ให้ถือว่าเสร็จสิ้นกระบวนการทำสัญญา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026" name="Picture 2" descr="วิธีลบบัญชี Gmail - ศูนย์ปฏิบัติธรรมแดนวิเวก">
            <a:extLst>
              <a:ext uri="{FF2B5EF4-FFF2-40B4-BE49-F238E27FC236}">
                <a16:creationId xmlns:a16="http://schemas.microsoft.com/office/drawing/2014/main" id="{D3441B69-E2A7-4E91-8F90-F264C5B3B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675" y="4837201"/>
            <a:ext cx="1364318" cy="13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NE on the App Store">
            <a:extLst>
              <a:ext uri="{FF2B5EF4-FFF2-40B4-BE49-F238E27FC236}">
                <a16:creationId xmlns:a16="http://schemas.microsoft.com/office/drawing/2014/main" id="{12C516DD-9F5A-41AD-B8AE-0088C5E9E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3" t="25079" r="35167" b="23968"/>
          <a:stretch/>
        </p:blipFill>
        <p:spPr bwMode="auto">
          <a:xfrm>
            <a:off x="9587945" y="5199044"/>
            <a:ext cx="1007843" cy="91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12695D6-A60E-47F5-81B1-8B63C7C86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173" y="3671744"/>
            <a:ext cx="2724156" cy="24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83A2DAB-827A-46EE-8610-FCF21B1B0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50" y="3033260"/>
            <a:ext cx="4304799" cy="187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84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220E5E0-22BA-43CB-9816-B6D881CCD822}"/>
              </a:ext>
            </a:extLst>
          </p:cNvPr>
          <p:cNvSpPr txBox="1"/>
          <p:nvPr/>
        </p:nvSpPr>
        <p:spPr>
          <a:xfrm>
            <a:off x="381000" y="800918"/>
            <a:ext cx="6096000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ยศ.</a:t>
            </a:r>
            <a:r>
              <a:rPr lang="th-TH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. สามารถทำสัญญาของผู้ผ่านการคัดเลือกเข้าเป็นนักเรียนจ่าทหารเรือได้อย่างเรียบร้อยตามกำหนดการเดิมที่ได้ประกาศไว้ และสามารถส่งตัวนักเรียนจ่าใหม่ให้ </a:t>
            </a:r>
            <a:r>
              <a:rPr lang="th-TH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รร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.ชุมพลฯ ยศ.</a:t>
            </a:r>
            <a:r>
              <a:rPr lang="th-TH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. ทันตามกรอบเวลา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9742A98-9FB6-4388-940D-04F35ADD11FF}"/>
              </a:ext>
            </a:extLst>
          </p:cNvPr>
          <p:cNvSpPr txBox="1"/>
          <p:nvPr/>
        </p:nvSpPr>
        <p:spPr>
          <a:xfrm>
            <a:off x="381000" y="2413657"/>
            <a:ext cx="6096000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sz="12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 </a:t>
            </a: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๑</a:t>
            </a:r>
            <a:r>
              <a:rPr lang="en-US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</a:t>
            </a: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ยศ.</a:t>
            </a:r>
            <a:r>
              <a:rPr lang="th-TH" sz="1800" dirty="0" err="1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ทร</a:t>
            </a: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 มีสภาพแวดล้อมภายในที่เอื้ออำนวยและเหมาะสมกับการแลกเปลี่ยนความรู้ระหว่างกองและสังคมภายนอก</a:t>
            </a:r>
            <a:endParaRPr lang="th-TH" sz="1200" dirty="0"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๒</a:t>
            </a:r>
            <a:r>
              <a:rPr lang="en-US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</a:t>
            </a: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โครงสร้างของ ยศ.</a:t>
            </a:r>
            <a:r>
              <a:rPr lang="th-TH" sz="1800" dirty="0" err="1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ทร</a:t>
            </a: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 ยืดหยุ่น</a:t>
            </a:r>
            <a:r>
              <a:rPr lang="en-US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 </a:t>
            </a: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มีการเข้าถึงความรู้ได้ง่าย มีการกำหนดบทบาทของกำลังพล และชัดเจนในกระบวนการจัดการเรียนรู้ </a:t>
            </a:r>
            <a:r>
              <a:rPr lang="th-TH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ทำ</a:t>
            </a: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ทิศทางในการจัดการสิ่งเผชิญได้รวดเร็ว</a:t>
            </a:r>
            <a:r>
              <a:rPr lang="th-TH" sz="1800" dirty="0" err="1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มั</a:t>
            </a: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ประสิทธิภาพ</a:t>
            </a:r>
            <a:endParaRPr lang="th-TH" sz="1200" dirty="0"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๓</a:t>
            </a:r>
            <a:r>
              <a:rPr lang="en-US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 </a:t>
            </a: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ทุกภาคส่วนของ ยศ.</a:t>
            </a:r>
            <a:r>
              <a:rPr lang="th-TH" sz="1800" dirty="0" err="1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ทร</a:t>
            </a: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 มีจุดประสงค์ที่ชัดเจนร่วมกัน</a:t>
            </a:r>
            <a:r>
              <a:rPr lang="en-US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 </a:t>
            </a:r>
            <a:r>
              <a:rPr lang="th-TH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ร่วมแก้ไขปัญหา นำมาซึ่งความสำเร็จ</a:t>
            </a:r>
            <a:endParaRPr lang="th-TH" sz="1200" dirty="0"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๔</a:t>
            </a:r>
            <a:r>
              <a:rPr lang="en-US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</a:t>
            </a: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จก.ยศ.</a:t>
            </a:r>
            <a:r>
              <a:rPr lang="th-TH" sz="1800" dirty="0" err="1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ทร</a:t>
            </a: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 และผู้บังคับบัญชา มีความรู้ ผลักดันโครงการจัดการความรู้เป็นจริง โดยการสร้างระบบความผูกพันและความกระตือรือร้นให้เกิดกับทุกคน</a:t>
            </a:r>
          </a:p>
          <a:p>
            <a:pPr algn="thaiDist">
              <a:spcAft>
                <a:spcPts val="0"/>
              </a:spcAft>
            </a:pP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๕</a:t>
            </a:r>
            <a:r>
              <a:rPr lang="en-US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</a:t>
            </a: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 ยศ.</a:t>
            </a:r>
            <a:r>
              <a:rPr lang="th-TH" sz="1800" dirty="0" err="1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ทร</a:t>
            </a: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 มีกระบวนการจัดการความรู้ที่เป็นระบบ</a:t>
            </a:r>
            <a:r>
              <a:rPr lang="en-US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 </a:t>
            </a: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โดยให้ความร่วมมืออย่างใกล้ชิด มีการประชาสัมพันธ์ขั้นตอน</a:t>
            </a:r>
            <a:r>
              <a:rPr lang="th-TH" sz="1800" dirty="0" err="1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ต่างๆ</a:t>
            </a: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อย่างทั่วถึง ผ่านระบบและเทคโนโลยี</a:t>
            </a:r>
          </a:p>
          <a:p>
            <a:pPr algn="thaiDist">
              <a:spcAft>
                <a:spcPts val="0"/>
              </a:spcAft>
            </a:pP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๖</a:t>
            </a:r>
            <a:r>
              <a:rPr lang="en-US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.</a:t>
            </a: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ใช้เทคโนโลยี ช่วยอำนวยความสะดวกในการเผยแพร่ และในการจัดการ</a:t>
            </a:r>
            <a:r>
              <a:rPr lang="th-TH" sz="1800" dirty="0" err="1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การทำ</a:t>
            </a:r>
            <a:r>
              <a:rPr lang="th-TH" sz="1800" dirty="0">
                <a:effectLst/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สัญญาเพื่อลดความเสี่ยงในสภาวการณ์วิกฤต ตามระเบียบปฏิบัติที่ชัดเจนโดยใช้วิธีที่ถูกต้อง</a:t>
            </a:r>
            <a:endParaRPr lang="en-US" sz="12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3D8BFF8C-90B1-44B2-B6DA-43F058255BE6}"/>
              </a:ext>
            </a:extLst>
          </p:cNvPr>
          <p:cNvSpPr txBox="1"/>
          <p:nvPr/>
        </p:nvSpPr>
        <p:spPr>
          <a:xfrm>
            <a:off x="381000" y="315396"/>
            <a:ext cx="6096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thaiDist">
              <a:spcAft>
                <a:spcPts val="0"/>
              </a:spcAft>
              <a:buSzPts val="1600"/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ผลการดำเนินงาน/บทเรียนที่ได้รับ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6D370AAD-1A63-4921-B57B-FFF8F73C1B0C}"/>
              </a:ext>
            </a:extLst>
          </p:cNvPr>
          <p:cNvSpPr txBox="1"/>
          <p:nvPr/>
        </p:nvSpPr>
        <p:spPr>
          <a:xfrm>
            <a:off x="7239000" y="315396"/>
            <a:ext cx="4572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thaiDist">
              <a:spcAft>
                <a:spcPts val="0"/>
              </a:spcAft>
              <a:buSzPts val="1600"/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ผลต่อหน่วยงาน/</a:t>
            </a:r>
            <a:r>
              <a:rPr lang="th-TH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.อย่างไร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F9075CB5-AA42-492B-A503-C1C7965BD6CA}"/>
              </a:ext>
            </a:extLst>
          </p:cNvPr>
          <p:cNvSpPr txBox="1"/>
          <p:nvPr/>
        </p:nvSpPr>
        <p:spPr>
          <a:xfrm>
            <a:off x="7239000" y="775521"/>
            <a:ext cx="4572000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685800" algn="thaiDist">
              <a:spcAft>
                <a:spcPts val="0"/>
              </a:spcAft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๑. กรอบแผนงาน และแนวทาง</a:t>
            </a:r>
            <a:r>
              <a:rPr lang="th-TH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การทำ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สัญญาของผู้ผ่านการคัดเลือกเข้าเป็นนักเรียนจ่าทหารเรือ แบบออนไลน์ สามารถใช้เป็นแนวทางปฏิบัติงานของหน่วยในปีต่อไป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685800" algn="thaiDist">
              <a:spcAft>
                <a:spcPts val="0"/>
              </a:spcAft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๒.การพัฒนาบุคลากรของหน่วยงานทั้งผู้รับผิดชอบโดยตรง และผู้มีส่วนเกี่ยวข้องการพัฒนาองค์กรไปสู่องค์กรแห่งการเรียนรู้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685800" algn="thaiDist">
              <a:spcAft>
                <a:spcPts val="0"/>
              </a:spcAft>
            </a:pP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๓. การบรรลุเป้าหมาย หรือวัตถุประสงค์แล้ว ส่งผลสำเร็จต่อหน่วยงาน ซึ่งจะสามารถส่งผลให้บรรลุวัตถุประสงค์และเป้าหมายของ </a:t>
            </a:r>
            <a:r>
              <a:rPr lang="th-TH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ทร</a:t>
            </a:r>
            <a:r>
              <a:rPr lang="th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. ด้วยเช่นเดียวกัน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E43DCAC-12E6-41CA-A36A-A2A48C37FD62}"/>
              </a:ext>
            </a:extLst>
          </p:cNvPr>
          <p:cNvSpPr txBox="1"/>
          <p:nvPr/>
        </p:nvSpPr>
        <p:spPr>
          <a:xfrm>
            <a:off x="381000" y="2044325"/>
            <a:ext cx="60960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thaiDist">
              <a:spcAft>
                <a:spcPts val="0"/>
              </a:spcAft>
              <a:buSzPts val="1600"/>
            </a:pPr>
            <a:r>
              <a:rPr lang="th-TH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ปัจจัยเกื้อหนุนในการดำเนินการ/ผลลัพธ์/ผลสัมฤทธิ์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7ACC3ED6-AAD5-4C82-9445-4F257565F6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244655"/>
            <a:ext cx="3714750" cy="23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7883"/>
      </p:ext>
    </p:extLst>
  </p:cSld>
  <p:clrMapOvr>
    <a:masterClrMapping/>
  </p:clrMapOvr>
</p:sld>
</file>

<file path=ppt/theme/theme1.xml><?xml version="1.0" encoding="utf-8"?>
<a:theme xmlns:a="http://schemas.openxmlformats.org/drawingml/2006/main" name="เฟรม">
  <a:themeElements>
    <a:clrScheme name="เฟร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เฟรม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เฟรม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เฟรม</Template>
  <TotalTime>107</TotalTime>
  <Words>1222</Words>
  <Application>Microsoft Office PowerPoint</Application>
  <PresentationFormat>แบบจอกว้าง</PresentationFormat>
  <Paragraphs>62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TH Sarabun New</vt:lpstr>
      <vt:lpstr>TH SarabunPSK</vt:lpstr>
      <vt:lpstr>Wingdings 2</vt:lpstr>
      <vt:lpstr>เฟรม</vt:lpstr>
      <vt:lpstr>งานนำเสนอ PowerPoint</vt:lpstr>
      <vt:lpstr>งานนำเสนอ PowerPoint</vt:lpstr>
      <vt:lpstr>หลักการและเหตุผล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หลักการและเหตุผล</dc:title>
  <dc:creator>NAVY-PC</dc:creator>
  <cp:lastModifiedBy>NAVY-PC</cp:lastModifiedBy>
  <cp:revision>13</cp:revision>
  <dcterms:created xsi:type="dcterms:W3CDTF">2020-08-07T06:49:37Z</dcterms:created>
  <dcterms:modified xsi:type="dcterms:W3CDTF">2020-08-07T08:36:48Z</dcterms:modified>
</cp:coreProperties>
</file>